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51eb61d868407c" /><Relationship Type="http://schemas.openxmlformats.org/officeDocument/2006/relationships/extended-properties" Target="/docProps/app.xml" Id="Rfc9a33a814e647cc" /><Relationship Type="http://schemas.openxmlformats.org/officeDocument/2006/relationships/officeDocument" Target="/ppt/presentation.xml" Id="R44fa68e63cde4b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f1ba2ece57423d"/>
  </p:sldMasterIdLst>
  <p:notesMasterIdLst>
    <p:notesMasterId xmlns:r="http://schemas.openxmlformats.org/officeDocument/2006/relationships" r:id="R361f32f43a914349"/>
  </p:notesMasterIdLst>
  <p:sldIdLst>
    <p:sldId xmlns:r="http://schemas.openxmlformats.org/officeDocument/2006/relationships" id="256" r:id="R86c6d894ff794854"/>
    <p:sldId xmlns:r="http://schemas.openxmlformats.org/officeDocument/2006/relationships" id="257" r:id="R76b72c235166436a"/>
    <p:sldId xmlns:r="http://schemas.openxmlformats.org/officeDocument/2006/relationships" id="258" r:id="R0dccbd8a78294018"/>
    <p:sldId xmlns:r="http://schemas.openxmlformats.org/officeDocument/2006/relationships" id="259" r:id="R1119538a7a2f4974"/>
    <p:sldId xmlns:r="http://schemas.openxmlformats.org/officeDocument/2006/relationships" id="260" r:id="Rd662a05c8a5c47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ebf32bc8254d9b" /><Relationship Type="http://schemas.openxmlformats.org/officeDocument/2006/relationships/slideMaster" Target="/ppt/slideMasters/slideMaster1.xml" Id="R41f1ba2ece57423d" /><Relationship Type="http://schemas.openxmlformats.org/officeDocument/2006/relationships/notesMaster" Target="/ppt/notesMasters/notesMaster1.xml" Id="R361f32f43a914349" /><Relationship Type="http://schemas.openxmlformats.org/officeDocument/2006/relationships/presProps" Target="/ppt/presProps.xml" Id="R9d715334b22b4176" /><Relationship Type="http://schemas.openxmlformats.org/officeDocument/2006/relationships/tableStyles" Target="/ppt/tableStyles.xml" Id="R17daaaa0263e4188" /><Relationship Type="http://schemas.openxmlformats.org/officeDocument/2006/relationships/slide" Target="/ppt/slides/slide1.xml" Id="R86c6d894ff794854" /><Relationship Type="http://schemas.openxmlformats.org/officeDocument/2006/relationships/slide" Target="/ppt/slides/slide2.xml" Id="R76b72c235166436a" /><Relationship Type="http://schemas.openxmlformats.org/officeDocument/2006/relationships/slide" Target="/ppt/slides/slide3.xml" Id="R0dccbd8a78294018" /><Relationship Type="http://schemas.openxmlformats.org/officeDocument/2006/relationships/slide" Target="/ppt/slides/slide4.xml" Id="R1119538a7a2f4974" /><Relationship Type="http://schemas.openxmlformats.org/officeDocument/2006/relationships/slide" Target="/ppt/slides/slide5.xml" Id="Rd662a05c8a5c47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3134217da843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7e910ccbe747b0" /><Relationship Type="http://schemas.openxmlformats.org/officeDocument/2006/relationships/notesMaster" Target="/ppt/notesMasters/notesMaster1.xml" Id="R56c4c846a5014bb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63b6b68d414313" /><Relationship Type="http://schemas.openxmlformats.org/officeDocument/2006/relationships/notesMaster" Target="/ppt/notesMasters/notesMaster1.xml" Id="R0fe325c2abbe43d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52ab9e7bd834695" /><Relationship Type="http://schemas.openxmlformats.org/officeDocument/2006/relationships/notesMaster" Target="/ppt/notesMasters/notesMaster1.xml" Id="R8a8cf64e322143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66b34f82834327" /><Relationship Type="http://schemas.openxmlformats.org/officeDocument/2006/relationships/notesMaster" Target="/ppt/notesMasters/notesMaster1.xml" Id="R98a5dc77e8cd43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686452ebd245aa" /><Relationship Type="http://schemas.openxmlformats.org/officeDocument/2006/relationships/notesMaster" Target="/ppt/notesMasters/notesMaster1.xml" Id="Ra0ae0b4e2d834b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가상 업무 6건을 기반으로 만든 예제 발표자료입니다. 표지 사진은 AI 생성 이미지이며 수치 근거가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집계는 예제 JSON의 업무 6건에서 코드로 다시 계산했습니다. 완료 2, 진행중 2, 대기 1, 보류 1이며 기한 초과 2건은 미완료 4건의 부분집합입니다.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가상 원자료 W-001과 W-004의 상태 및 완료일을 그대로 표시했습니다. 작업 효과나 품질 개선 수치는 측정하지 않았습니다.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기한 초과는 보고 주말 2026-09-27보다 마감일이 이전이고 아직 완료되지 않은 업무입니다. 보류 W-006은 10월 2일 마감이므로 기한 초과가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두 업무가 다음 주에 완료된다고 예측하지 않습니다. 담당자가 실제 상태와 새 기한을 확인해야 합니다. 입력 자료는 가상 예제입니다.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fabbe350ca43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f83a24cfab44bce" /><Relationship Type="http://schemas.openxmlformats.org/officeDocument/2006/relationships/slideLayout" Target="/ppt/slideLayouts/slideLayout1.xml" Id="Ra6f1fe0a81a64a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f1fe0a81a64a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f09706a8494b56" /><Relationship Type="http://schemas.openxmlformats.org/officeDocument/2006/relationships/image" Target="/ppt/media/image.png" Id="Rfd82a3f623864ea9" /><Relationship Type="http://schemas.openxmlformats.org/officeDocument/2006/relationships/notesSlide" Target="/ppt/notesSlides/notesSlide1.xml" Id="R6875279b14c24c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6ea1ffa474a36" /><Relationship Type="http://schemas.openxmlformats.org/officeDocument/2006/relationships/chart" Target="/ppt/slides/charts/chart1.xml" Id="Rd0853985916042f7" /><Relationship Type="http://schemas.openxmlformats.org/officeDocument/2006/relationships/notesSlide" Target="/ppt/notesSlides/notesSlide2.xml" Id="R5d151f03e57e478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89849812704260" /><Relationship Type="http://schemas.openxmlformats.org/officeDocument/2006/relationships/notesSlide" Target="/ppt/notesSlides/notesSlide3.xml" Id="R54db0580a5f4428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f44a03e0ca4d57" /><Relationship Type="http://schemas.openxmlformats.org/officeDocument/2006/relationships/notesSlide" Target="/ppt/notesSlides/notesSlide4.xml" Id="R0875c5be0ff3445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4623f879474656" /><Relationship Type="http://schemas.openxmlformats.org/officeDocument/2006/relationships/notesSlide" Target="/ppt/notesSlides/notesSlide5.xml" Id="R272dc185e3a64e93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업무 수</c:v>
          </c:tx>
          <c:spPr>
            <a:solidFill xmlns:a="http://schemas.openxmlformats.org/drawingml/2006/main">
              <a:srgbClr val="245CB5"/>
            </a:solidFill>
          </c:spPr>
          <c:cat>
            <c:strRef>
              <c:f>'Chart Data'!$A$2:$A$5</c:f>
              <c:strCache>
                <c:ptCount val="4"/>
                <c:pt idx="0">
                  <c:v>완료</c:v>
                </c:pt>
                <c:pt idx="1">
                  <c:v>진행중</c:v>
                </c:pt>
                <c:pt idx="2">
                  <c:v>대기</c:v>
                </c:pt>
                <c:pt idx="3">
                  <c:v>보류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14243D"/>
                  </a:solidFill>
                  <a:latin typeface="Malgun Gothic"/>
                  <a:ea typeface="Malgun Gothic"/>
                  <a:cs typeface="Malgun Gothi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4243D"/>
                </a:solidFill>
                <a:latin typeface="Malgun Gothic"/>
                <a:ea typeface="Malgun Gothic"/>
                <a:cs typeface="Malgun Gothic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Malgun Gothic"/>
                <a:ea typeface="Malgun Gothic"/>
                <a:cs typeface="Malgun Gothic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82a3f623864ea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675399-8ADB-4143-8129-A3F0F40F1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5810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defRPr>
            </a:pPr>
            <a:r>
              <a:rPr sz="3900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rPr>
              <a:t>주간 업무보고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B27546-6D0B-4C13-B77D-2A5B633B6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95600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defRPr>
            </a:pPr>
            <a:r>
              <a:rPr sz="3900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rPr>
              <a:t>발표용 요약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760982-7A48-40A9-83C9-169257553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829050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2026-09-21 ~ 2026-09-27  |  가상 데이터</a:t>
            </a:r>
          </a:p>
        </p:txBody>
      </p:sp>
    </p:spTree>
    <p:extLst>
      <p:ext uri="{BB962C8B-B14F-4D97-AF65-F5344CB8AC3E}">
        <p14:creationId xmlns:p14="http://schemas.microsoft.com/office/powerpoint/2010/main" val="818757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F21193-C44D-4A97-8663-ADA803DB6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defRPr>
            </a:pPr>
            <a:r>
              <a:rPr sz="2775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rPr>
              <a:t>이번 주 업무 현황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6CCB0D-8F7F-452D-A2EB-4AC37D334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1912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가상 업무 예제 · 2026-09-21 ~ 2026-09-27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082DF4-3C0D-4BC2-9AAB-F6736FA0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660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B2853D-61CA-4788-B0E0-DC5AA4B1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858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총 6건의 업무 중 완료 2건, 미완료 4건, 기한 초과 2건, 보류 1건으로 집계되었다.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1047750" y="2381250"/>
          <a:ext xmlns:a="http://schemas.openxmlformats.org/drawingml/2006/main" cx="7524750" cy="3048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0853985916042f7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30C2FB-642A-4528-BA22-E099F2BF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628900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기한 초과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79CF64-584C-4C97-98F2-B1985010F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095625"/>
            <a:ext cx="2286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245CB5"/>
                </a:solidFill>
                <a:latin typeface="Malgun Gothic"/>
                <a:ea typeface="Malgun Gothic"/>
                <a:cs typeface="Malgun Gothic"/>
              </a:defRPr>
            </a:pPr>
            <a:r>
              <a:rPr sz="4650" b="1">
                <a:solidFill>
                  <a:srgbClr val="245CB5"/>
                </a:solidFill>
                <a:latin typeface="Malgun Gothic"/>
                <a:ea typeface="Malgun Gothic"/>
                <a:cs typeface="Malgun Gothic"/>
              </a:rPr>
              <a:t>2건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42D29A-0AD6-431C-9251-320816C2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4029075"/>
            <a:ext cx="2190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미완료 업무 4건 중 포함</a:t>
            </a:r>
          </a:p>
        </p:txBody>
      </p:sp>
    </p:spTree>
    <p:extLst>
      <p:ext uri="{BB962C8B-B14F-4D97-AF65-F5344CB8AC3E}">
        <p14:creationId xmlns:p14="http://schemas.microsoft.com/office/powerpoint/2010/main" val="19594838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3F3AFD-43A5-4053-A84C-BCF924920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defRPr>
            </a:pPr>
            <a:r>
              <a:rPr sz="2775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rPr>
              <a:t>완료한 업무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F8A420-ECC4-46AD-A015-08A807872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1912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가상 업무 예제 · 2026-09-21 ~ 2026-09-27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C3D708-4A10-4251-A2D7-ECEA72DFE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660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889238-A0D0-491B-BAAB-A30D6EAD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285875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고객 안내문 개정과 정산 서식 정리가 완료되었다.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CC1369-271B-4DCB-9AD5-C2FF29322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76500"/>
            <a:ext cx="6381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defRPr>
            </a:pPr>
            <a:r>
              <a:rPr sz="2475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rPr>
              <a:t>고객 안내문 개정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2B41A6-A793-4D42-8FDD-089EB9870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1432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5CB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245CB5"/>
                </a:solidFill>
                <a:latin typeface="Malgun Gothic"/>
                <a:ea typeface="Malgun Gothic"/>
                <a:cs typeface="Malgun Gothic"/>
              </a:rPr>
              <a:t>9월 23일 완료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BEF08D-E3D4-4506-9E69-C93717B4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48125"/>
            <a:ext cx="6381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defRPr>
            </a:pPr>
            <a:r>
              <a:rPr sz="2475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rPr>
              <a:t>정산 서식 정리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0801A8-D733-4C80-BFDF-4C0A3A204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71487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5CB5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245CB5"/>
                </a:solidFill>
                <a:latin typeface="Malgun Gothic"/>
                <a:ea typeface="Malgun Gothic"/>
                <a:cs typeface="Malgun Gothic"/>
              </a:rPr>
              <a:t>9월 26일 완료</a:t>
            </a:r>
          </a:p>
        </p:txBody>
      </p:sp>
    </p:spTree>
    <p:extLst>
      <p:ext uri="{BB962C8B-B14F-4D97-AF65-F5344CB8AC3E}">
        <p14:creationId xmlns:p14="http://schemas.microsoft.com/office/powerpoint/2010/main" val="20715041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BA2C91-64FF-4A4B-84AF-67237139F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defRPr>
            </a:pPr>
            <a:r>
              <a:rPr sz="2775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rPr>
              <a:t>미완료 업무와 기한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51C17B-0EFB-4CF2-B598-3BE7ECB94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1912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가상 업무 예제 · 2026-09-21 ~ 2026-09-27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009DB9-6873-472F-A34A-D77A49738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660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B0A74D-758C-4FBC-8E0A-DF1A913A3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28587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미완료 4건 중 기한 초과 2건과 보류 1건이 포함되어 확인이 필요하다.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704850" y="2333625"/>
          <a:ext xmlns:a="http://schemas.openxmlformats.org/drawingml/2006/main" cx="10668000" cy="285750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3810000"/>
                <a:gridCol w="1714500"/>
                <a:gridCol w="2476500"/>
                <a:gridCol w="2667000"/>
              </a:tblGrid>
              <a:tr h="5715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업무</a:t>
                      </a:r>
                    </a:p>
                  </a:txBody>
                  <a:tcPr marL="91440" marR="91440" marT="45720" marB="45720"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상태</a:t>
                      </a:r>
                    </a:p>
                  </a:txBody>
                  <a:tcPr marL="91440" marR="91440" marT="45720" marB="45720"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마감</a:t>
                      </a:r>
                    </a:p>
                  </a:txBody>
                  <a:tcPr marL="91440" marR="91440" marT="45720" marB="45720"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주말 기준</a:t>
                      </a:r>
                    </a:p>
                  </a:txBody>
                  <a:tcPr marL="91440" marR="91440" marT="45720" marB="45720">
                    <a:solidFill>
                      <a:srgbClr val="E8F0FC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월간 집계표 검토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진행중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2026-09-25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기한 초과</a:t>
                      </a:r>
                    </a:p>
                  </a:txBody>
                  <a:tcPr marL="91440" marR="91440" marT="45720" marB="4572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신규 절차 문서 작성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진행중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2026-09-29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예정</a:t>
                      </a:r>
                    </a:p>
                  </a:txBody>
                  <a:tcPr marL="91440" marR="91440" marT="45720" marB="4572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회의록 승인 대기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대기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2026-09-26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기한 초과</a:t>
                      </a:r>
                    </a:p>
                  </a:txBody>
                  <a:tcPr marL="91440" marR="91440" marT="45720" marB="4572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운영 점검 준비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보류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2026-10-02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4243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예정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8794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E18FC8-6F53-4FE2-B4F5-A5ACFA1C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08204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defRPr>
            </a:pPr>
            <a:r>
              <a:rPr sz="2775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rPr>
              <a:t>다음 주 확인할 항목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8BE55-274B-4667-8C45-03EDBECA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1912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가상 업무 예제 · 2026-09-21 ~ 2026-09-27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C3BBA9-0223-4AFF-8B4B-069DEBAE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660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73B17A-787F-4D1F-8883-7C2153FB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285875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월간 집계표 검토와 신규 절차 문서 작성 등 미완료 업무의 진행 상황을 확인한다.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A1CAB2-1D9D-4680-B317-EB9291806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76500"/>
            <a:ext cx="628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defRPr>
            </a:pPr>
            <a:r>
              <a:rPr sz="2400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rPr>
              <a:t>월간 집계표 검토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FE2295-72D3-4751-B44B-05B770189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076575"/>
            <a:ext cx="666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9월 25일 마감 · 진행중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08D5CC-9F02-422D-A115-EDEE90874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57625"/>
            <a:ext cx="628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defRPr>
            </a:pPr>
            <a:r>
              <a:rPr sz="2400" b="1">
                <a:solidFill>
                  <a:srgbClr val="14243D"/>
                </a:solidFill>
                <a:latin typeface="Malgun Gothic"/>
                <a:ea typeface="Malgun Gothic"/>
                <a:cs typeface="Malgun Gothic"/>
              </a:rPr>
              <a:t>회의록 승인 대기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0A089A-741E-4D30-9EFE-3B872FFEA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457700"/>
            <a:ext cx="666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8708F"/>
                </a:solidFill>
                <a:latin typeface="Malgun Gothic"/>
                <a:ea typeface="Malgun Gothic"/>
                <a:cs typeface="Malgun Gothic"/>
              </a:rPr>
              <a:t>9월 26일 마감 · 대기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177CF1-FAF1-4988-A850-FD32F8BA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76875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45CB5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45CB5"/>
                </a:solidFill>
                <a:latin typeface="Malgun Gothic"/>
                <a:ea typeface="Malgun Gothic"/>
                <a:cs typeface="Malgun Gothic"/>
              </a:rPr>
              <a:t>원자료에서 지연된 두 건을 우선 확인</a:t>
            </a:r>
          </a:p>
        </p:txBody>
      </p:sp>
    </p:spTree>
    <p:extLst>
      <p:ext uri="{BB962C8B-B14F-4D97-AF65-F5344CB8AC3E}">
        <p14:creationId xmlns:p14="http://schemas.microsoft.com/office/powerpoint/2010/main" val="12634357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2026-10-07T15:54:54.5040000Z</dcterms:created>
  <dcterms:modified xsi:type="dcterms:W3CDTF">2026-10-07T15:54:54.5040000Z</dcterms:modified>
</coreProperties>
</file>